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4" r:id="rId1"/>
  </p:sldMasterIdLst>
  <p:notesMasterIdLst>
    <p:notesMasterId r:id="rId13"/>
  </p:notesMasterIdLst>
  <p:sldIdLst>
    <p:sldId id="256" r:id="rId2"/>
    <p:sldId id="258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2"/>
    <p:restoredTop sz="94685"/>
  </p:normalViewPr>
  <p:slideViewPr>
    <p:cSldViewPr snapToGrid="0">
      <p:cViewPr varScale="1">
        <p:scale>
          <a:sx n="116" d="100"/>
          <a:sy n="11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A0197-E120-4A43-A7C2-C37461BD49EB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C9C91-9533-B641-9F28-9E5166AB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3E25-00F5-4B28-1676-BC401AD72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49388-4EE0-81E4-F8B5-659944B12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6D83C-D8D7-D71B-B57B-1A1C5DD6E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89F1-F9F6-8E42-9DCC-E077FB708F22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8E8A4-EBAD-FC48-6592-CEFD00D4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E1B0-1792-4484-FCB1-232E4F37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4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35AB-9713-4884-8420-C68D0610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344FB-2A8B-2921-4EEF-CECAAA57A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B16D6-0DA5-F937-AA08-F0C1D22F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6045A-9AB1-4449-AC04-114A09DFD77E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7459A-1546-DB72-98AD-342527F2E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6DCE6-544A-EE6B-31D5-73073D79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3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B08570-8977-50B5-CE95-68F79A5E1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CF7DD-F20C-386F-466C-2F2144736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F8697-C388-1D76-A368-34B87734A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5BA1-A80C-984C-90D2-BA3A29FF8BFF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DD0B7-C611-FB50-A8CC-E8EF8B9A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5ABE-2D61-FB4A-7C0E-F4748B2F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7586-30DF-7D76-2725-2E8CAA6E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3165-0659-4914-89CC-DDDFEF23A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8AA5-BF27-0CC0-1CC6-58A36244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1CB29-788D-4B47-9216-ECEFD0B3ADAD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F0EA1-2937-30AC-64E1-2F772D20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6F004-B3CF-D029-3D45-A5FB8A2C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3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EC652-4E6F-4FD9-2DF4-8B06C665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C696-7DF1-DF17-3BC6-CC1E801EC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6B56-1F8A-A952-4974-1A6993F9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24BFE-7C67-DD4F-9413-74FA998E5116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79CE0-5966-9245-4277-A6DD02AF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2BDBC-32C9-6CB0-1E2B-8D9D6A4D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1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603F-E1BE-C40D-F48B-684C00A9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E76D-9078-B4CE-9926-7882B4BCB9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83372-1BE6-BD74-00CC-8BC2ACCE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370AD-5BA1-E1DD-3A62-A923C11A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684E2-F02C-4243-9EBF-2D299C5E3356}" type="datetime1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042BC-F10A-EEEE-22B0-89432634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4D8FC-48A0-DDD5-EF3E-0BC1BEA6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6445-A30C-5AE6-4CDE-ABB7384B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60F8A-0557-2D27-9BB2-FF65D76E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C9319-A288-FAE6-9B4D-BDEB8866C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FA68F-8ACA-BE01-FC88-382D60843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F6171-2552-DE3E-6CCD-5FDB7DAAB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508BE-F54F-D404-AB88-A37EAFB22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AAF6-2764-894D-B88D-8B519CA5C423}" type="datetime1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7E258-969F-5EEC-99CE-64520885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BD02A0-CCDA-CD93-7525-7A335FA3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78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031F-AAEC-E51D-9D20-911B082F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99355-EE4D-30D9-2C29-EEDF32DE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9BDB-27FD-8840-ACA6-2D73F00E4A34}" type="datetime1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456D9-ED31-A564-0355-1AED4DBD6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F5FC5-4311-3ACF-D723-1599016F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0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DBEE6-8F7F-5F43-1D42-826485AE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BDEB-DC45-6943-953E-D5919D99FC36}" type="datetime1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A7400-F7D7-C71E-F98F-D2DC072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482D9-F18F-2532-55A7-B709117B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9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1291-39BD-490D-7A97-8488AFA5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CFA0C-8290-9450-D7CE-6DAB677C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7005B-4801-6EC8-EBDB-677F101F4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8B393-4965-2BE9-47AB-87E21599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33BB6-D88A-D241-995E-EA1E68D327FD}" type="datetime1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AA1D0-D5C4-2408-7BEF-C70597D4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75651-EDDD-9A9C-DC4F-7A249359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921A-8EE8-E581-CDB4-185B15C7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C66BC-B815-3222-4894-3D4F00A52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21254-1856-9EAF-3D78-48D085F8B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B8173-8D16-622D-11FD-9F7EAC51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B2645-0A6E-A343-8CCF-6C2266845C92}" type="datetime1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FD338-88A9-8973-696A-1F830A9B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E057D-1AC8-E558-A666-0FE28517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02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CF428-8C4F-3875-E537-9294E3F2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5CED4-FF8E-A500-52F2-1CC849CE0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04BEE-7E09-53D8-EEC9-3E4BBE38C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907C9-A998-7949-AE85-E3AA89C959FF}" type="datetime1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9E7FA-BE33-188A-C5D4-EC72500C9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298D6-B381-C430-BE14-34E37F31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FAE33E-4D6C-534D-8A89-2883E998D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92C6-BF46-96E2-844F-9D02EE4E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/>
              <a:t>Empowering Language Learning: A Guide to Large Language Models (LLMs)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89229-F0F8-3060-DA8B-06A86B50A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300" dirty="0"/>
              <a:t>The contents of this slide deck was generated by AI on 3/20/24 with minimal prompting by Bill Price</a:t>
            </a:r>
          </a:p>
          <a:p>
            <a:pPr algn="l"/>
            <a:r>
              <a:rPr lang="en-US" sz="1300" dirty="0"/>
              <a:t>Concept, outline, and script by Google Gemini</a:t>
            </a:r>
          </a:p>
          <a:p>
            <a:pPr algn="l"/>
            <a:r>
              <a:rPr lang="en-US" sz="1300" dirty="0"/>
              <a:t>Images generated by Microsoft Copilot</a:t>
            </a:r>
          </a:p>
          <a:p>
            <a:pPr algn="l"/>
            <a:r>
              <a:rPr lang="en-US" sz="1300" dirty="0"/>
              <a:t>Slide layouts by PowerPoint Designer</a:t>
            </a:r>
          </a:p>
          <a:p>
            <a:pPr algn="l"/>
            <a:r>
              <a:rPr lang="en-US" sz="1300" dirty="0"/>
              <a:t>Text-to-speech by </a:t>
            </a:r>
            <a:r>
              <a:rPr lang="en-US" sz="1300" dirty="0" err="1"/>
              <a:t>lovo.ai</a:t>
            </a:r>
            <a:r>
              <a:rPr lang="en-US" sz="1300" dirty="0"/>
              <a:t> (“Chloe Woods” voice)</a:t>
            </a:r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1FF0E1E6-793F-9FEA-84D4-1A1269CB3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093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Let's unlock the potential of AI together!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holding a book&#10;&#10;Description automatically generated">
            <a:extLst>
              <a:ext uri="{FF2B5EF4-FFF2-40B4-BE49-F238E27FC236}">
                <a16:creationId xmlns:a16="http://schemas.microsoft.com/office/drawing/2014/main" id="{3DBA1CEB-A10F-26EE-0F6B-CDB4382BEB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75AE9D-423D-7EA5-BF02-A8BA0C77E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2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AC81CA-264A-FFD1-4A88-F502876D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7D473EEC-3716-9478-D40F-FADDEA0B9D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088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1"/>
    </mc:Choice>
    <mc:Fallback>
      <p:transition spd="slow" advTm="2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4" objId="9"/>
        <p14:stopEvt time="23022" objId="9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8F422-7E03-B866-932F-87694F09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Ready for Takeoff! Live Demos with Bill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F77C-E682-142A-F2AE-07EAEB99B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Get ready to see LLMs in action!</a:t>
            </a:r>
          </a:p>
          <a:p>
            <a:r>
              <a:rPr lang="en-US" sz="2200"/>
              <a:t>Bill will showcase real-world applications</a:t>
            </a:r>
          </a:p>
          <a:p>
            <a:r>
              <a:rPr lang="en-US" sz="2200"/>
              <a:t>Thank you for joining us!</a:t>
            </a:r>
          </a:p>
        </p:txBody>
      </p:sp>
      <p:pic>
        <p:nvPicPr>
          <p:cNvPr id="6" name="Content Placeholder 5" descr="A group of kids in a classroom with a hot air balloon&#10;&#10;Description automatically generated">
            <a:extLst>
              <a:ext uri="{FF2B5EF4-FFF2-40B4-BE49-F238E27FC236}">
                <a16:creationId xmlns:a16="http://schemas.microsoft.com/office/drawing/2014/main" id="{2B47DAC4-F79F-01D0-4351-5D9F113BAB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9EF0CD-6AE1-E0C0-9149-FC470D69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18BF3-A119-6046-9749-39187DDA0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E7A24C6E-B3EA-F994-8E35-22C3128B2B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59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Language Learning in the Age of AI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Leverage AI in Language Learning</a:t>
            </a:r>
          </a:p>
          <a:p>
            <a:r>
              <a:rPr lang="en-US" sz="2200" dirty="0"/>
              <a:t>Empower Teachers &amp; Students</a:t>
            </a:r>
          </a:p>
          <a:p>
            <a:r>
              <a:rPr lang="en-US" sz="2200" dirty="0"/>
              <a:t>Enhance Engagement &amp; Effectiveness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BC0D36-759F-0552-1EC9-1249A5D71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t="151" b="1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349D70-2DA5-B99D-119B-DFB1D499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18330C-4A3E-1393-41AF-FF058D4D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5BAC8EC9-1B7E-C334-C763-0B135AC389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12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18"/>
    </mc:Choice>
    <mc:Fallback>
      <p:transition spd="slow" advTm="6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89" objId="9"/>
        <p14:stopEvt time="62494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The Balancing Act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Growing Class Sizes</a:t>
            </a:r>
          </a:p>
          <a:p>
            <a:r>
              <a:rPr lang="en-US" sz="2200"/>
              <a:t>Limited Resources</a:t>
            </a:r>
          </a:p>
          <a:p>
            <a:r>
              <a:rPr lang="en-US" sz="2200"/>
              <a:t>Maintaining Student Engagement</a:t>
            </a:r>
          </a:p>
          <a:p>
            <a:endParaRPr lang="en-US" sz="2200"/>
          </a:p>
        </p:txBody>
      </p:sp>
      <p:pic>
        <p:nvPicPr>
          <p:cNvPr id="6" name="Content Placeholder 5" descr="A cartoon of a child on a scale of books and a clock&#10;&#10;Description automatically generated">
            <a:extLst>
              <a:ext uri="{FF2B5EF4-FFF2-40B4-BE49-F238E27FC236}">
                <a16:creationId xmlns:a16="http://schemas.microsoft.com/office/drawing/2014/main" id="{60BC0D36-759F-0552-1EC9-1249A5D714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349D70-2DA5-B99D-119B-DFB1D499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18330C-4A3E-1393-41AF-FF058D4D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27A65C9B-39AE-3D65-E61E-625C2CE4C7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644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56"/>
    </mc:Choice>
    <mc:Fallback>
      <p:transition spd="slow" advTm="47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96" objId="4"/>
        <p14:stopEvt time="45876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Introducing Large Language Models (LLMs)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Cutting-edge AI</a:t>
            </a:r>
          </a:p>
          <a:p>
            <a:r>
              <a:rPr lang="en-US" sz="2200"/>
              <a:t>Can understand &amp; generate human language</a:t>
            </a:r>
          </a:p>
          <a:p>
            <a:r>
              <a:rPr lang="en-US" sz="2200"/>
              <a:t>Powerful tools for education</a:t>
            </a:r>
          </a:p>
          <a:p>
            <a:endParaRPr lang="en-US" sz="2200"/>
          </a:p>
        </p:txBody>
      </p:sp>
      <p:pic>
        <p:nvPicPr>
          <p:cNvPr id="6" name="Content Placeholder 5" descr="A computer with speech bubbles and globe&#10;&#10;Description automatically generated">
            <a:extLst>
              <a:ext uri="{FF2B5EF4-FFF2-40B4-BE49-F238E27FC236}">
                <a16:creationId xmlns:a16="http://schemas.microsoft.com/office/drawing/2014/main" id="{B883B226-44DD-A987-E0C9-0E8CDEEDAD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E123A6-3B12-EEB1-3CEC-B2A05464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8C868D-2C9D-CD4A-C333-10199483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297751EC-9B01-A4D9-D87E-0BEAF55F1B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0409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73"/>
    </mc:Choice>
    <mc:Fallback>
      <p:transition spd="slow" advTm="17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80" objId="9"/>
        <p14:stopEvt time="15812" objId="9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Demystifying the Tech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Think of a giant library</a:t>
            </a:r>
          </a:p>
          <a:p>
            <a:r>
              <a:rPr lang="en-US" sz="2200"/>
              <a:t>Stores massive amounts of text data</a:t>
            </a:r>
          </a:p>
          <a:p>
            <a:r>
              <a:rPr lang="en-US" sz="2200"/>
              <a:t>Learns patterns &amp; relationships</a:t>
            </a:r>
          </a:p>
          <a:p>
            <a:endParaRPr lang="en-US" sz="2200"/>
          </a:p>
        </p:txBody>
      </p:sp>
      <p:pic>
        <p:nvPicPr>
          <p:cNvPr id="6" name="Content Placeholder 5" descr="A room with bookshelves and a globe&#10;&#10;Description automatically generated">
            <a:extLst>
              <a:ext uri="{FF2B5EF4-FFF2-40B4-BE49-F238E27FC236}">
                <a16:creationId xmlns:a16="http://schemas.microsoft.com/office/drawing/2014/main" id="{1F94DF33-4922-231D-7074-47BCAD3AC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0C6966-FEFA-34D1-A8E8-50DE4603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CFFB07-B936-29F1-5185-C0E80DA4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CC333C8F-6A18-2201-0E83-4F4A7E4B8E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189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37"/>
    </mc:Choice>
    <mc:Fallback>
      <p:transition spd="slow" advTm="44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68" objId="9"/>
        <p14:stopEvt time="42829" objId="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Power in Your Hands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Commercial models: ChatGPT, Gemini, Copilot</a:t>
            </a:r>
          </a:p>
          <a:p>
            <a:r>
              <a:rPr lang="en-US" sz="2200"/>
              <a:t>User-friendly interfaces</a:t>
            </a:r>
          </a:p>
          <a:p>
            <a:r>
              <a:rPr lang="en-US" sz="2200"/>
              <a:t>Explore diverse applications in language learning</a:t>
            </a:r>
          </a:p>
        </p:txBody>
      </p:sp>
      <p:pic>
        <p:nvPicPr>
          <p:cNvPr id="6" name="Content Placeholder 5" descr="A person holding a tablet with a digital screen&#10;&#10;Description automatically generated">
            <a:extLst>
              <a:ext uri="{FF2B5EF4-FFF2-40B4-BE49-F238E27FC236}">
                <a16:creationId xmlns:a16="http://schemas.microsoft.com/office/drawing/2014/main" id="{4C8433B6-1812-5D00-E11B-A93159E3D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51F54-4561-25C2-1715-74E922F4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D61E11-03D8-D83C-7ABB-4FA7AD1F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D6DE7542-5061-B5F6-0BCF-746CA05DF3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887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3"/>
    </mc:Choice>
    <mc:Fallback>
      <p:transition spd="slow" advTm="3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2" objId="9"/>
        <p14:stopEvt time="37825" objId="9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Open Source Options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Free and open-source models like GPT4All</a:t>
            </a:r>
          </a:p>
          <a:p>
            <a:r>
              <a:rPr lang="en-US" sz="2200"/>
              <a:t>Offer more control and customization</a:t>
            </a:r>
          </a:p>
          <a:p>
            <a:r>
              <a:rPr lang="en-US" sz="2200"/>
              <a:t>Requires some technical setup</a:t>
            </a:r>
          </a:p>
        </p:txBody>
      </p:sp>
      <p:pic>
        <p:nvPicPr>
          <p:cNvPr id="6" name="Content Placeholder 5" descr="A computer with a gear on the screen&#10;&#10;Description automatically generated">
            <a:extLst>
              <a:ext uri="{FF2B5EF4-FFF2-40B4-BE49-F238E27FC236}">
                <a16:creationId xmlns:a16="http://schemas.microsoft.com/office/drawing/2014/main" id="{E3D56DAA-F486-0C58-25E3-078840604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62E863-623E-921A-A35F-7B7C48CB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7C5B3-B867-7AC6-DF1D-109A3638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D52633A4-C0F3-4FCD-58B0-154DF2C8FD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04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10"/>
    </mc:Choice>
    <mc:Fallback>
      <p:transition spd="slow" advTm="40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9" objId="9"/>
        <p14:stopEvt time="39297" objId="9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Ethical Considerations: Using AI Responsibly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Student privacy (FERPA compliance)</a:t>
            </a:r>
          </a:p>
          <a:p>
            <a:r>
              <a:rPr lang="en-US" sz="2200"/>
              <a:t>Avoiding bias in AI outputs</a:t>
            </a:r>
          </a:p>
          <a:p>
            <a:r>
              <a:rPr lang="en-US" sz="2200"/>
              <a:t>Importance of human oversight &amp; good behavior</a:t>
            </a:r>
          </a:p>
        </p:txBody>
      </p:sp>
      <p:pic>
        <p:nvPicPr>
          <p:cNvPr id="6" name="Content Placeholder 5" descr="A blue brain with a lock and light bulb&#10;&#10;Description automatically generated">
            <a:extLst>
              <a:ext uri="{FF2B5EF4-FFF2-40B4-BE49-F238E27FC236}">
                <a16:creationId xmlns:a16="http://schemas.microsoft.com/office/drawing/2014/main" id="{E324EA0F-604F-07CD-0993-5E9B1E53BA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347D97-0754-4464-8DBD-9676155D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248C09-D06C-54FB-ED01-97363460D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C71E8C3F-4F48-C950-26BC-7D6FBECB02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107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88"/>
    </mc:Choice>
    <mc:Fallback>
      <p:transition spd="slow" advTm="5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86" objId="9"/>
        <p14:stopEvt time="53845" objId="9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0EB07-E9EF-DFE2-572B-FB5D08CD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 Imagine the Possibilities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2EB2-5818-095B-A878-F6F5412D4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Students using AI for self-paced learning</a:t>
            </a:r>
          </a:p>
          <a:p>
            <a:r>
              <a:rPr lang="en-US" sz="2200"/>
              <a:t>AI generating personalized practice exercises</a:t>
            </a:r>
          </a:p>
          <a:p>
            <a:r>
              <a:rPr lang="en-US" sz="2200"/>
              <a:t>Creating interactive language games</a:t>
            </a:r>
          </a:p>
        </p:txBody>
      </p:sp>
      <p:pic>
        <p:nvPicPr>
          <p:cNvPr id="6" name="Content Placeholder 5" descr="A person sitting on the floor looking at a robot&#10;&#10;Description automatically generated">
            <a:extLst>
              <a:ext uri="{FF2B5EF4-FFF2-40B4-BE49-F238E27FC236}">
                <a16:creationId xmlns:a16="http://schemas.microsoft.com/office/drawing/2014/main" id="{DECBF825-E313-2F81-09B5-8632F85ABA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t="1" b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8BC234-099E-9FB1-3E4E-1F0A0155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defRPr/>
            </a:pPr>
            <a:endParaRPr lang="en-US" sz="1200" kern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19EE68-5FE4-ECA9-6AF9-C625D57B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DFAE33E-4D6C-534D-8A89-2883E998DCD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D94968CE-0110-90E4-54C0-51BCE264A1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377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19"/>
    </mc:Choice>
    <mc:Fallback>
      <p:transition spd="slow" advTm="39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3" objId="9"/>
        <p14:stopEvt time="38555" objId="9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255</Words>
  <Application>Microsoft Macintosh PowerPoint</Application>
  <PresentationFormat>Widescreen</PresentationFormat>
  <Paragraphs>53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Empowering Language Learning: A Guide to Large Language Models (LLMs)</vt:lpstr>
      <vt:lpstr>Language Learning in the Age of AI</vt:lpstr>
      <vt:lpstr>The Balancing Act</vt:lpstr>
      <vt:lpstr>Introducing Large Language Models (LLMs)</vt:lpstr>
      <vt:lpstr>Demystifying the Tech</vt:lpstr>
      <vt:lpstr>Power in Your Hands</vt:lpstr>
      <vt:lpstr>Open Source Options</vt:lpstr>
      <vt:lpstr>Ethical Considerations: Using AI Responsibly</vt:lpstr>
      <vt:lpstr> Imagine the Possibilities</vt:lpstr>
      <vt:lpstr>Let's unlock the potential of AI together!</vt:lpstr>
      <vt:lpstr>Ready for Takeoff! Live Demos with Bill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Language Learning: A Guide to Large Language Models (LLMs)</dc:title>
  <dc:creator>Price, Bill</dc:creator>
  <cp:lastModifiedBy>Price, Bill</cp:lastModifiedBy>
  <cp:revision>6</cp:revision>
  <dcterms:created xsi:type="dcterms:W3CDTF">2024-03-20T13:58:18Z</dcterms:created>
  <dcterms:modified xsi:type="dcterms:W3CDTF">2024-03-20T16:01:25Z</dcterms:modified>
</cp:coreProperties>
</file>